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4630400" cy="8229600"/>
  <p:notesSz cx="8229600" cy="14630400"/>
  <p:embeddedFontLst>
    <p:embeddedFont>
      <p:font typeface="ADLaM Display" panose="02010000000000000000" pitchFamily="2" charset="0"/>
      <p:regular r:id="rId20"/>
    </p:embeddedFont>
    <p:embeddedFont>
      <p:font typeface="Cabin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Unbounde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C0C0C0"/>
    <a:srgbClr val="02D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4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81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E634-B2C4-2751-0C80-EF46CB57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9A9D-5F93-78CD-47DD-706F72032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647A7-0A79-2B58-B54D-3D2A5EC04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7F68-B7BB-A4AC-9E89-87BAA6CB2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364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chsan.saputra007@gmail.com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kaggle.com/datasets/olistbr/brazilian-ecommerc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3" y="2239704"/>
            <a:ext cx="7468553" cy="1943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 SALES</a:t>
            </a:r>
            <a:r>
              <a:rPr lang="en-US" sz="60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6000" b="1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ANALYSIS</a:t>
            </a:r>
            <a:endParaRPr lang="en-US" sz="6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183499"/>
            <a:ext cx="8306276" cy="837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e-commerce data insights from Brazil's leading marketplace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1B047-65BC-8A76-22DB-0C6117BB4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86F62975-5DE2-27A1-1C77-FDAC72CB86E8}"/>
              </a:ext>
            </a:extLst>
          </p:cNvPr>
          <p:cNvSpPr txBox="1"/>
          <p:nvPr/>
        </p:nvSpPr>
        <p:spPr>
          <a:xfrm>
            <a:off x="6324123" y="5118420"/>
            <a:ext cx="13302915" cy="88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 Project – GROWIA Data Analyst Certification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By: Ichsan Saputra | Batch #34</a:t>
            </a:r>
            <a:endParaRPr lang="en-US" sz="24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AAFB07F4-27B9-680F-62A2-9C6B55F805A0}"/>
              </a:ext>
            </a:extLst>
          </p:cNvPr>
          <p:cNvSpPr/>
          <p:nvPr/>
        </p:nvSpPr>
        <p:spPr>
          <a:xfrm flipV="1">
            <a:off x="6335011" y="6099495"/>
            <a:ext cx="3037590" cy="0"/>
          </a:xfrm>
          <a:prstGeom prst="line">
            <a:avLst/>
          </a:prstGeom>
          <a:ln w="19050" cap="flat">
            <a:solidFill>
              <a:srgbClr val="02D1B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244" y="558403"/>
            <a:ext cx="6636425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CUSTOMER VALUE &amp; SATISFACTION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3" y="1292900"/>
            <a:ext cx="5148290" cy="28423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7419" y="4449709"/>
            <a:ext cx="362283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Order Value Distribution</a:t>
            </a:r>
            <a:endParaRPr lang="en-US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869" y="1292901"/>
            <a:ext cx="5475265" cy="28423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48856" y="4446211"/>
            <a:ext cx="329529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Satisfaction Levels</a:t>
            </a:r>
            <a:endParaRPr lang="en-US" b="1" dirty="0"/>
          </a:p>
        </p:txBody>
      </p:sp>
      <p:sp>
        <p:nvSpPr>
          <p:cNvPr id="7" name="Text 3"/>
          <p:cNvSpPr/>
          <p:nvPr/>
        </p:nvSpPr>
        <p:spPr>
          <a:xfrm>
            <a:off x="2113121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99%</a:t>
            </a:r>
            <a:endParaRPr lang="en-US" sz="2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004" y="4835128"/>
            <a:ext cx="1979771" cy="19797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12288" y="6979801"/>
            <a:ext cx="162508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Low-Value Orders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812244" y="7253049"/>
            <a:ext cx="4225290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94.985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"Murah",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menghadirkan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AOV yang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503313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1%</a:t>
            </a:r>
            <a:endParaRPr lang="en-US" sz="2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195" y="4835128"/>
            <a:ext cx="1979771" cy="19797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26173" y="6979801"/>
            <a:ext cx="157793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Mid-Value Orders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5202436" y="7253049"/>
            <a:ext cx="422540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Hanya 1.029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kisaran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harga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"Normal",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potensi</a:t>
            </a: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strategi pasar </a:t>
            </a:r>
            <a:r>
              <a:rPr lang="en-US" sz="1400" dirty="0" err="1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atas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0893623" y="5659993"/>
            <a:ext cx="16232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77%</a:t>
            </a:r>
            <a:endParaRPr lang="en-US" sz="2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506" y="4835128"/>
            <a:ext cx="1979771" cy="19797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47295" y="6979801"/>
            <a:ext cx="191595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Satisfied Customers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9592747" y="7253049"/>
            <a:ext cx="4225409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73.302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positif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vs. 22.078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negatif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(23%),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ruang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perbaikan</a:t>
            </a:r>
            <a:endParaRPr lang="en-US" sz="1400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CB3F19C1-AF70-DF13-4C5F-FAF6D12F5092}"/>
              </a:ext>
            </a:extLst>
          </p:cNvPr>
          <p:cNvSpPr/>
          <p:nvPr/>
        </p:nvSpPr>
        <p:spPr>
          <a:xfrm>
            <a:off x="6212307" y="1641644"/>
            <a:ext cx="2220494" cy="2144889"/>
          </a:xfrm>
          <a:prstGeom prst="striped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D71BEA-7B02-BCE0-7CEB-330CF68D1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47581"/>
            <a:ext cx="8911709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BEHAVIOR DISTRIBUTION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696640"/>
            <a:ext cx="7735642" cy="46704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555581"/>
            <a:ext cx="758904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memperlihatkan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bimodal /dua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utama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mencolok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sebagian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berada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ujung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spektrum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ekstrem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894207" y="1673066"/>
            <a:ext cx="2874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894207" y="2217658"/>
            <a:ext cx="4906089" cy="1491258"/>
          </a:xfrm>
          <a:prstGeom prst="roundRect">
            <a:avLst>
              <a:gd name="adj" fmla="val 189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7" name="Shape 4"/>
          <p:cNvSpPr/>
          <p:nvPr/>
        </p:nvSpPr>
        <p:spPr>
          <a:xfrm>
            <a:off x="8894207" y="2217658"/>
            <a:ext cx="45720" cy="1491258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8" name="Text 5"/>
          <p:cNvSpPr/>
          <p:nvPr/>
        </p:nvSpPr>
        <p:spPr>
          <a:xfrm>
            <a:off x="9151263" y="2428994"/>
            <a:ext cx="314325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Non-Reviewers Majority</a:t>
            </a:r>
            <a:endParaRPr lang="en-US" b="1" dirty="0"/>
          </a:p>
        </p:txBody>
      </p:sp>
      <p:sp>
        <p:nvSpPr>
          <p:cNvPr id="9" name="Text 6"/>
          <p:cNvSpPr/>
          <p:nvPr/>
        </p:nvSpPr>
        <p:spPr>
          <a:xfrm>
            <a:off x="9151263" y="2770469"/>
            <a:ext cx="4437698" cy="915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86.407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pernah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meninggalkan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tertulis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0),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sumber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umpan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balik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belum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dimanfaatkan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luas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894207" y="3897392"/>
            <a:ext cx="4906089" cy="1792724"/>
          </a:xfrm>
          <a:prstGeom prst="roundRect">
            <a:avLst>
              <a:gd name="adj" fmla="val 157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1" name="Shape 8"/>
          <p:cNvSpPr/>
          <p:nvPr/>
        </p:nvSpPr>
        <p:spPr>
          <a:xfrm>
            <a:off x="8894207" y="3897392"/>
            <a:ext cx="45720" cy="1792724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2" name="Text 9"/>
          <p:cNvSpPr/>
          <p:nvPr/>
        </p:nvSpPr>
        <p:spPr>
          <a:xfrm>
            <a:off x="9151263" y="4108728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 Reviewers</a:t>
            </a:r>
            <a:endParaRPr lang="en-US" b="1" dirty="0"/>
          </a:p>
        </p:txBody>
      </p:sp>
      <p:sp>
        <p:nvSpPr>
          <p:cNvPr id="13" name="Text 10"/>
          <p:cNvSpPr/>
          <p:nvPr/>
        </p:nvSpPr>
        <p:spPr>
          <a:xfrm>
            <a:off x="9151263" y="4574381"/>
            <a:ext cx="4437698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9.365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memberikan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setiap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pembelian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1.0),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membentuk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segmen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khusus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namun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kecil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894207" y="5878592"/>
            <a:ext cx="4906089" cy="1491258"/>
          </a:xfrm>
          <a:prstGeom prst="roundRect">
            <a:avLst>
              <a:gd name="adj" fmla="val 189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5" name="Shape 12"/>
          <p:cNvSpPr/>
          <p:nvPr/>
        </p:nvSpPr>
        <p:spPr>
          <a:xfrm>
            <a:off x="8894207" y="5878592"/>
            <a:ext cx="45720" cy="1491258"/>
          </a:xfrm>
          <a:prstGeom prst="roundRect">
            <a:avLst>
              <a:gd name="adj" fmla="val 6184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6" name="Text 13"/>
          <p:cNvSpPr/>
          <p:nvPr/>
        </p:nvSpPr>
        <p:spPr>
          <a:xfrm>
            <a:off x="9151263" y="6089928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Middle</a:t>
            </a:r>
            <a:endParaRPr lang="en-US" b="1" dirty="0"/>
          </a:p>
        </p:txBody>
      </p:sp>
      <p:sp>
        <p:nvSpPr>
          <p:cNvPr id="17" name="Text 14"/>
          <p:cNvSpPr/>
          <p:nvPr/>
        </p:nvSpPr>
        <p:spPr>
          <a:xfrm>
            <a:off x="9151263" y="6386246"/>
            <a:ext cx="4437698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Hampir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termasuk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kisaran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menengah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program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pengumpulan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memiliki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jangkauan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tidak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merata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D7E7DE-DACA-40A5-D57B-A081ECF7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7F3C78-B72B-B21B-97B1-8761D35C1869}"/>
              </a:ext>
            </a:extLst>
          </p:cNvPr>
          <p:cNvSpPr/>
          <p:nvPr/>
        </p:nvSpPr>
        <p:spPr>
          <a:xfrm>
            <a:off x="7795326" y="1378147"/>
            <a:ext cx="6392466" cy="35291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 0"/>
          <p:cNvSpPr/>
          <p:nvPr/>
        </p:nvSpPr>
        <p:spPr>
          <a:xfrm>
            <a:off x="713545" y="620435"/>
            <a:ext cx="6142077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 CONCENTRATION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" y="1378147"/>
            <a:ext cx="6392346" cy="352913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994" y="1378147"/>
            <a:ext cx="3529130" cy="347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713545" y="5077301"/>
            <a:ext cx="405991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DISTRIBUTION INSIGHTS</a:t>
            </a:r>
            <a:endParaRPr lang="en-US" b="1" dirty="0"/>
          </a:p>
        </p:txBody>
      </p:sp>
      <p:sp>
        <p:nvSpPr>
          <p:cNvPr id="6" name="Shape 2"/>
          <p:cNvSpPr/>
          <p:nvPr/>
        </p:nvSpPr>
        <p:spPr>
          <a:xfrm>
            <a:off x="713545" y="5589627"/>
            <a:ext cx="5807273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Shape 3"/>
          <p:cNvSpPr/>
          <p:nvPr/>
        </p:nvSpPr>
        <p:spPr>
          <a:xfrm>
            <a:off x="713545" y="5589627"/>
            <a:ext cx="2671286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8" name="Text 4"/>
          <p:cNvSpPr/>
          <p:nvPr/>
        </p:nvSpPr>
        <p:spPr>
          <a:xfrm>
            <a:off x="6622855" y="5589627"/>
            <a:ext cx="48303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46%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13545" y="5929789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São Paulo (SP)</a:t>
            </a:r>
            <a:endParaRPr lang="en-US" b="1" dirty="0"/>
          </a:p>
        </p:txBody>
      </p:sp>
      <p:sp>
        <p:nvSpPr>
          <p:cNvPr id="10" name="Text 6"/>
          <p:cNvSpPr/>
          <p:nvPr/>
        </p:nvSpPr>
        <p:spPr>
          <a:xfrm>
            <a:off x="713545" y="6211610"/>
            <a:ext cx="63923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Mendominasi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40.302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hampir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setengah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795326" y="5589627"/>
            <a:ext cx="5872996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2" name="Shape 8"/>
          <p:cNvSpPr/>
          <p:nvPr/>
        </p:nvSpPr>
        <p:spPr>
          <a:xfrm>
            <a:off x="7795326" y="5589627"/>
            <a:ext cx="822127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3" name="Text 9"/>
          <p:cNvSpPr/>
          <p:nvPr/>
        </p:nvSpPr>
        <p:spPr>
          <a:xfrm>
            <a:off x="13770358" y="5589627"/>
            <a:ext cx="41743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14%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7795326" y="5929789"/>
            <a:ext cx="173819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Rio de Janeiro (RJ)</a:t>
            </a:r>
            <a:endParaRPr lang="en-US" b="1" dirty="0"/>
          </a:p>
        </p:txBody>
      </p:sp>
      <p:sp>
        <p:nvSpPr>
          <p:cNvPr id="15" name="Text 11"/>
          <p:cNvSpPr/>
          <p:nvPr/>
        </p:nvSpPr>
        <p:spPr>
          <a:xfrm>
            <a:off x="7795326" y="6211610"/>
            <a:ext cx="639246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Terbesar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kedua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12.384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13545" y="6769418"/>
            <a:ext cx="5867281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7" name="Shape 13"/>
          <p:cNvSpPr/>
          <p:nvPr/>
        </p:nvSpPr>
        <p:spPr>
          <a:xfrm>
            <a:off x="713545" y="6769418"/>
            <a:ext cx="762714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8" name="Text 14"/>
          <p:cNvSpPr/>
          <p:nvPr/>
        </p:nvSpPr>
        <p:spPr>
          <a:xfrm>
            <a:off x="6682862" y="6769418"/>
            <a:ext cx="4230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13%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713545" y="7109579"/>
            <a:ext cx="1738312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Minas Gerais (MG)</a:t>
            </a:r>
            <a:endParaRPr lang="en-US" b="1" dirty="0"/>
          </a:p>
        </p:txBody>
      </p:sp>
      <p:sp>
        <p:nvSpPr>
          <p:cNvPr id="20" name="Text 16"/>
          <p:cNvSpPr/>
          <p:nvPr/>
        </p:nvSpPr>
        <p:spPr>
          <a:xfrm>
            <a:off x="713545" y="7391400"/>
            <a:ext cx="63923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Terbesar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ketiga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11.259 </a:t>
            </a:r>
            <a:r>
              <a:rPr lang="sv-SE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7795326" y="6769418"/>
            <a:ext cx="5869900" cy="170140"/>
          </a:xfrm>
          <a:prstGeom prst="roundRect">
            <a:avLst>
              <a:gd name="adj" fmla="val 1200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2" name="Shape 18"/>
          <p:cNvSpPr/>
          <p:nvPr/>
        </p:nvSpPr>
        <p:spPr>
          <a:xfrm>
            <a:off x="7795326" y="6769418"/>
            <a:ext cx="704374" cy="170140"/>
          </a:xfrm>
          <a:prstGeom prst="roundRect">
            <a:avLst>
              <a:gd name="adj" fmla="val 12003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3" name="Text 19"/>
          <p:cNvSpPr/>
          <p:nvPr/>
        </p:nvSpPr>
        <p:spPr>
          <a:xfrm>
            <a:off x="13767263" y="6769418"/>
            <a:ext cx="420529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12%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7795326" y="7109579"/>
            <a:ext cx="1754862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RS &amp; PR Combined</a:t>
            </a:r>
            <a:endParaRPr lang="en-US" b="1" dirty="0"/>
          </a:p>
        </p:txBody>
      </p:sp>
      <p:sp>
        <p:nvSpPr>
          <p:cNvPr id="25" name="Text 21"/>
          <p:cNvSpPr/>
          <p:nvPr/>
        </p:nvSpPr>
        <p:spPr>
          <a:xfrm>
            <a:off x="7795326" y="7391400"/>
            <a:ext cx="6392466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Rio Grande do Sul dan Paraná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menambahkan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10.159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lagi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melengkapi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>
              <a:lnSpc>
                <a:spcPts val="17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wilayah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66560E-3816-06B6-3176-10888A94C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45171"/>
            <a:ext cx="7798277" cy="85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65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 SUMMARY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3797301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Findings &amp; Patterns</a:t>
            </a:r>
            <a:endParaRPr lang="en-US" sz="3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570667"/>
            <a:ext cx="5616654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 SUMMARY</a:t>
            </a:r>
          </a:p>
        </p:txBody>
      </p:sp>
      <p:sp>
        <p:nvSpPr>
          <p:cNvPr id="3" name="Shape 1"/>
          <p:cNvSpPr/>
          <p:nvPr/>
        </p:nvSpPr>
        <p:spPr>
          <a:xfrm>
            <a:off x="830104" y="1339691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Shape 2"/>
          <p:cNvSpPr/>
          <p:nvPr/>
        </p:nvSpPr>
        <p:spPr>
          <a:xfrm>
            <a:off x="985718" y="149530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8" y="1597343"/>
            <a:ext cx="210026" cy="2626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718" y="2117765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Trends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85718" y="2439948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Volume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terus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meningkat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2016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hingga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mencapai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titik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dasar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200-350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2018. Kinerja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terjadi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Q4 2017-Q1 2018 (7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bulan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lonjakan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selama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periode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92948" y="1339691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9" name="Shape 6"/>
          <p:cNvSpPr/>
          <p:nvPr/>
        </p:nvSpPr>
        <p:spPr>
          <a:xfrm>
            <a:off x="7548563" y="149530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12" y="1597343"/>
            <a:ext cx="210026" cy="2626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8563" y="2117765"/>
            <a:ext cx="203430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Temporal Patterns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7548563" y="2439948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Sore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terutama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Senin-Selasa,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menghasilkan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tertinggi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(&gt;6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 Malam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tetap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(3-4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sementara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akhir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pekan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aktivitas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lebih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rendah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semua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periode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830104" y="3498056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4" name="Shape 10"/>
          <p:cNvSpPr/>
          <p:nvPr/>
        </p:nvSpPr>
        <p:spPr>
          <a:xfrm>
            <a:off x="985718" y="3653671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8" y="3755708"/>
            <a:ext cx="210026" cy="2626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718" y="4276130"/>
            <a:ext cx="244459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Payment Composition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5718" y="4598313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kredit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mendominasi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(75,2%, 76.505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diikuti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oleh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boleto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(19,5%, 19.784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 Metode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minor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meliputi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voucher (3,8%) dan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debit (1,5%),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optimalisasi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menghadirkan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92948" y="3498056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9" name="Shape 14"/>
          <p:cNvSpPr/>
          <p:nvPr/>
        </p:nvSpPr>
        <p:spPr>
          <a:xfrm>
            <a:off x="7548563" y="3653671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12" y="3755708"/>
            <a:ext cx="210026" cy="2626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48563" y="4276130"/>
            <a:ext cx="198251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Leaders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2" name="Text 16"/>
          <p:cNvSpPr/>
          <p:nvPr/>
        </p:nvSpPr>
        <p:spPr>
          <a:xfrm>
            <a:off x="7548563" y="4598313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unggulan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2018: Beauty &amp; Health (5,402), Home &amp; Bath (4,909), Sports (4,058), Computer Accessories (4,053), and Watches/Gifts (3,493). 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Kategori-kategori ini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sedikit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variasi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sv-SE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830104" y="5656421"/>
            <a:ext cx="6407229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4" name="Shape 18"/>
          <p:cNvSpPr/>
          <p:nvPr/>
        </p:nvSpPr>
        <p:spPr>
          <a:xfrm>
            <a:off x="985718" y="581203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68" y="5914073"/>
            <a:ext cx="210026" cy="26265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85718" y="6434495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Order Value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7" name="Text 20"/>
          <p:cNvSpPr/>
          <p:nvPr/>
        </p:nvSpPr>
        <p:spPr>
          <a:xfrm>
            <a:off x="985718" y="6756678"/>
            <a:ext cx="6096000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sangat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timpang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99%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(94.985)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"Murah",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hanya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1% (1.029)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"Normal", dan &lt;0,1% (82)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dalam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"Mahal".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Nilai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Rata-rata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peluang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besar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7392948" y="5656421"/>
            <a:ext cx="6407348" cy="2002750"/>
          </a:xfrm>
          <a:prstGeom prst="roundRect">
            <a:avLst>
              <a:gd name="adj" fmla="val 116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9" name="Shape 22"/>
          <p:cNvSpPr/>
          <p:nvPr/>
        </p:nvSpPr>
        <p:spPr>
          <a:xfrm>
            <a:off x="7548563" y="5812036"/>
            <a:ext cx="466844" cy="466844"/>
          </a:xfrm>
          <a:prstGeom prst="roundRect">
            <a:avLst>
              <a:gd name="adj" fmla="val 195848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912" y="5914073"/>
            <a:ext cx="210026" cy="26265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48563" y="6434495"/>
            <a:ext cx="292715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FC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 Concentration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2" name="Text 24"/>
          <p:cNvSpPr/>
          <p:nvPr/>
        </p:nvSpPr>
        <p:spPr>
          <a:xfrm>
            <a:off x="7548563" y="6756678"/>
            <a:ext cx="6096119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Tiga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(SP, RJ, MG)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menguasai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73%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SP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sendiri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mewakili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46% (40.302).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Penambahan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RS dan PR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menjadikan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teratas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menguasai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85%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pangsa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pasar,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sementara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negara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bagian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lainnya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masing-masing di </a:t>
            </a:r>
            <a:r>
              <a:rPr lang="en-US" sz="1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bawah</a:t>
            </a: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4%.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2665FE-AB99-2FC7-454C-E5D181EE7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Text 1"/>
          <p:cNvSpPr/>
          <p:nvPr/>
        </p:nvSpPr>
        <p:spPr>
          <a:xfrm>
            <a:off x="837724" y="2778205"/>
            <a:ext cx="13144976" cy="137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just">
              <a:lnSpc>
                <a:spcPts val="4850"/>
              </a:lnSpc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CONCLUSIONS &amp; RECOMENDATIONS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ID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73268CB-4552-4411-13B2-711F3D66B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40019"/>
              </p:ext>
            </p:extLst>
          </p:nvPr>
        </p:nvGraphicFramePr>
        <p:xfrm>
          <a:off x="304800" y="1562365"/>
          <a:ext cx="14058900" cy="636553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70870076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395563859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247740606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116202476"/>
                    </a:ext>
                  </a:extLst>
                </a:gridCol>
                <a:gridCol w="5156200">
                  <a:extLst>
                    <a:ext uri="{9D8B030D-6E8A-4147-A177-3AD203B41FA5}">
                      <a16:colId xmlns:a16="http://schemas.microsoft.com/office/drawing/2014/main" val="1674004674"/>
                    </a:ext>
                  </a:extLst>
                </a:gridCol>
              </a:tblGrid>
              <a:tr h="3530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KATEGORI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KESIMPULAN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REKOMENDASI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400" dirty="0"/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553487"/>
                  </a:ext>
                </a:extLst>
              </a:tr>
              <a:tr h="8097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Pembayaran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Credit card ~75%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boleto ~19.5%</a:t>
                      </a:r>
                      <a:r>
                        <a:rPr lang="en-ID" sz="1200"/>
                        <a:t>; metode lain kecil. Dampak terbesar ada di </a:t>
                      </a:r>
                      <a:r>
                        <a:rPr lang="en-ID" sz="1200" b="1"/>
                        <a:t>approval rate CC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paid-rate boleto</a:t>
                      </a:r>
                      <a:r>
                        <a:rPr lang="en-ID" sz="12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 err="1"/>
                        <a:t>Optimasi</a:t>
                      </a:r>
                      <a:r>
                        <a:rPr lang="en-ID" sz="1200" dirty="0"/>
                        <a:t> checkout </a:t>
                      </a:r>
                      <a:r>
                        <a:rPr lang="en-ID" sz="1200" dirty="0" err="1"/>
                        <a:t>kartu</a:t>
                      </a:r>
                      <a:r>
                        <a:rPr lang="en-ID" sz="1200" dirty="0"/>
                        <a:t> (error messaging, retry, smart 3DS/routing). </a:t>
                      </a:r>
                      <a:r>
                        <a:rPr lang="en-ID" sz="1200" dirty="0" err="1"/>
                        <a:t>Naikkan</a:t>
                      </a:r>
                      <a:r>
                        <a:rPr lang="en-ID" sz="1200" dirty="0"/>
                        <a:t> paid-rate </a:t>
                      </a:r>
                      <a:r>
                        <a:rPr lang="en-ID" sz="1200" dirty="0" err="1"/>
                        <a:t>boleto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Sediakan</a:t>
                      </a:r>
                      <a:r>
                        <a:rPr lang="en-ID" sz="1200" dirty="0"/>
                        <a:t> fallback </a:t>
                      </a:r>
                      <a:r>
                        <a:rPr lang="en-ID" sz="1200" dirty="0" err="1"/>
                        <a:t>metode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saat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gagal</a:t>
                      </a:r>
                      <a:r>
                        <a:rPr lang="en-ID" sz="12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Audit drop-off &amp; approval per bank; aktifkan retry &amp; 3DS dinamis. Automations WA/email </a:t>
                      </a:r>
                      <a:r>
                        <a:rPr lang="en-ID" sz="1200" b="1"/>
                        <a:t>T+0/T+1/T+3</a:t>
                      </a:r>
                      <a:r>
                        <a:rPr lang="en-ID" sz="1200"/>
                        <a:t> untuk boleto (barcode + instruksi). Dashboard harian: approval CC, paid-rate boleto, drop-off.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676546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Waktu &amp; Musiman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Puncak </a:t>
                      </a:r>
                      <a:r>
                        <a:rPr lang="en-ID" sz="1200" b="1"/>
                        <a:t>siang–malam</a:t>
                      </a:r>
                      <a:r>
                        <a:rPr lang="en-ID" sz="1200"/>
                        <a:t> pada weekday; </a:t>
                      </a:r>
                      <a:r>
                        <a:rPr lang="en-ID" sz="1200" b="1"/>
                        <a:t>lonjakan besar akhir Nov 2017</a:t>
                      </a:r>
                      <a:r>
                        <a:rPr lang="en-ID" sz="1200"/>
                        <a:t> (Q4). Weekend lebih rendah.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Jadwalkan promo pada </a:t>
                      </a:r>
                      <a:r>
                        <a:rPr lang="en-ID" sz="1200" b="1"/>
                        <a:t>11:00–12:00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17:00–20:00</a:t>
                      </a:r>
                      <a:r>
                        <a:rPr lang="en-ID" sz="1200"/>
                        <a:t> (weekday). Siapkan </a:t>
                      </a:r>
                      <a:r>
                        <a:rPr lang="en-ID" sz="1200" b="1"/>
                        <a:t>Playbook Q4</a:t>
                      </a:r>
                      <a:r>
                        <a:rPr lang="en-ID" sz="1200"/>
                        <a:t> (pre, D-day, post).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Set automations jam kirim + A/B timing. Rencana kapasitas stok/CS/kurir untuk Q4 (+30–50%). Uji </a:t>
                      </a:r>
                      <a:r>
                        <a:rPr lang="en-ID" sz="1200" b="1"/>
                        <a:t>flash sale 2 jam</a:t>
                      </a:r>
                      <a:r>
                        <a:rPr lang="en-ID" sz="1200"/>
                        <a:t> (mis. Selasa 17–19).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428274"/>
                  </a:ext>
                </a:extLst>
              </a:tr>
              <a:tr h="10823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Kategori Produk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2018 Top-5: </a:t>
                      </a:r>
                      <a:r>
                        <a:rPr lang="en-ID" sz="1200" b="1"/>
                        <a:t>Beleza Saude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Cama Mesa Banho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Esporte Lazer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Informatica Acessorios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Relogios Presentes</a:t>
                      </a:r>
                      <a:r>
                        <a:rPr lang="en-ID" sz="1200"/>
                        <a:t>. Klaster </a:t>
                      </a:r>
                      <a:r>
                        <a:rPr lang="en-ID" sz="1200" b="1"/>
                        <a:t>Beauty/Home/Sports/Computers</a:t>
                      </a:r>
                      <a:r>
                        <a:rPr lang="en-ID" sz="1200"/>
                        <a:t> konsisten tinggi; banyak long-tail rendah.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Fokus stok, iklan, bundling pada klaster pemenang; cross-sell relevan; rapikan long-tail; optimasi PDP.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PO &amp; safety-stock jelang Q4; rilis bundle &amp; rekomendasi PDP/cart; depublish SKU lambat; dashboard MoM/YoY per kategori &amp; GM%.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737699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AOV (Price Class)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Mayoritas pelanggan di kelas </a:t>
                      </a:r>
                      <a:r>
                        <a:rPr lang="en-ID" sz="1200" b="1"/>
                        <a:t>“Murah”</a:t>
                      </a:r>
                      <a:r>
                        <a:rPr lang="en-ID" sz="1200"/>
                        <a:t> → peluang </a:t>
                      </a:r>
                      <a:r>
                        <a:rPr lang="en-ID" sz="1200" b="1"/>
                        <a:t>AOV uplift</a:t>
                      </a:r>
                      <a:r>
                        <a:rPr lang="en-ID" sz="1200"/>
                        <a:t> besar.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Free-shipping threshold</a:t>
                      </a:r>
                      <a:r>
                        <a:rPr lang="en-US" sz="1200"/>
                        <a:t> &gt; AOV median + </a:t>
                      </a:r>
                      <a:r>
                        <a:rPr lang="en-US" sz="1200" b="1"/>
                        <a:t>progress bar</a:t>
                      </a:r>
                      <a:r>
                        <a:rPr lang="en-US" sz="1200"/>
                        <a:t>; add-on &amp; voucher bertingkat; cicilan/bank promo.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Tetapkan ambang gratis ongkir; kurasi add-on per kategori; aktifkan voucher bertingkat; monitor AOV median/mean, attach-rate add-on, take-rate bundling.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458146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Geo &amp; SLA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Konsentrasi pelanggan: </a:t>
                      </a:r>
                      <a:r>
                        <a:rPr lang="en-ID" sz="1200" b="1"/>
                        <a:t>SP ~46%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RJ ~14%</a:t>
                      </a:r>
                      <a:r>
                        <a:rPr lang="en-ID" sz="1200"/>
                        <a:t>, </a:t>
                      </a:r>
                      <a:r>
                        <a:rPr lang="en-ID" sz="1200" b="1"/>
                        <a:t>MG ~13%</a:t>
                      </a:r>
                      <a:r>
                        <a:rPr lang="en-ID" sz="1200"/>
                        <a:t>; </a:t>
                      </a:r>
                      <a:r>
                        <a:rPr lang="en-ID" sz="1200" b="1"/>
                        <a:t>Top-5 ≈ 85%</a:t>
                      </a:r>
                      <a:r>
                        <a:rPr lang="en-ID" sz="1200"/>
                        <a:t> kontribusi.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Prioritaskan </a:t>
                      </a:r>
                      <a:r>
                        <a:rPr lang="en-ID" sz="1200" b="1"/>
                        <a:t>ads</a:t>
                      </a:r>
                      <a:r>
                        <a:rPr lang="en-ID" sz="1200"/>
                        <a:t> &amp; </a:t>
                      </a:r>
                      <a:r>
                        <a:rPr lang="en-ID" sz="1200" b="1"/>
                        <a:t>logistik</a:t>
                      </a:r>
                      <a:r>
                        <a:rPr lang="en-ID" sz="1200"/>
                        <a:t> di SP/RJ/MG; subsidi ongkir diferensial; kampanye regional.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Alokasikan </a:t>
                      </a:r>
                      <a:r>
                        <a:rPr lang="en-ID" sz="1200" b="1"/>
                        <a:t>70–80%</a:t>
                      </a:r>
                      <a:r>
                        <a:rPr lang="en-ID" sz="1200"/>
                        <a:t> budget akuisisi ke SP/RJ/MG; negosiasi tarif &amp; SLA; pertimbangkan gudang mikro SP; threshold gratis ongkir per-state; KPI: CR, CAC, AOV, SLA on-time per state.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66227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Review &amp; Kepuasan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Puas ~77%</a:t>
                      </a:r>
                      <a:r>
                        <a:rPr lang="en-ID" sz="1200"/>
                        <a:t> vs </a:t>
                      </a:r>
                      <a:r>
                        <a:rPr lang="en-ID" sz="1200" b="1"/>
                        <a:t>Tidak Puas ~23%</a:t>
                      </a:r>
                      <a:r>
                        <a:rPr lang="en-ID" sz="1200"/>
                        <a:t>. </a:t>
                      </a:r>
                      <a:r>
                        <a:rPr lang="en-ID" sz="1200" b="1"/>
                        <a:t>Rasio review</a:t>
                      </a:r>
                      <a:r>
                        <a:rPr lang="en-ID" sz="1200"/>
                        <a:t> bimodal: banyak pelanggan tidak pernah review.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Program pengumpulan review terstruktur &amp; selektif (hanya order on-time).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Kirim permintaan review </a:t>
                      </a:r>
                      <a:r>
                        <a:rPr lang="en-ID" sz="1200" b="1"/>
                        <a:t>H+1 &amp; H+5</a:t>
                      </a:r>
                      <a:r>
                        <a:rPr lang="en-ID" sz="1200"/>
                        <a:t> (1-klik), insentif kecil (1/order), badge “Verified Buyer”; klasifikasi &amp; tindak review negatif; pantau review_per_order, rating, days-to-review.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661124"/>
                  </a:ext>
                </a:extLst>
              </a:tr>
              <a:tr h="6766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Merchandising &amp; Konten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200"/>
                        <a:t>Produk top-kategori berpotensi menaikkan CTR/CR bila kontennya kuat; long-tail butuh kurasi.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Optimasi judul/foto/atribut PDP serta searchability; kurasi koleksi tematik.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/>
                        <a:t>Template PDP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pemenang</a:t>
                      </a:r>
                      <a:r>
                        <a:rPr lang="en-ID" sz="1200" dirty="0"/>
                        <a:t>; audit SEO internal (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/</a:t>
                      </a:r>
                      <a:r>
                        <a:rPr lang="en-ID" sz="1200" dirty="0" err="1"/>
                        <a:t>atribut</a:t>
                      </a:r>
                      <a:r>
                        <a:rPr lang="en-ID" sz="1200" dirty="0"/>
                        <a:t>); </a:t>
                      </a:r>
                      <a:r>
                        <a:rPr lang="en-ID" sz="1200" dirty="0" err="1"/>
                        <a:t>koleksi</a:t>
                      </a:r>
                      <a:r>
                        <a:rPr lang="en-ID" sz="1200" dirty="0"/>
                        <a:t> “Best of Beauty/Home/Sports/Computers”.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975468"/>
                  </a:ext>
                </a:extLst>
              </a:tr>
              <a:tr h="6887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b="1"/>
                        <a:t>Eksperimen &amp; Monitoring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Keputusan data-driven akan mempercepat iterasi (waktu kirim, bundling, threshold, kampanye).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/>
                        <a:t>Jalankan eksperimen terukur &amp; dashboard KPI inti.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200" dirty="0"/>
                        <a:t>A/B jam </a:t>
                      </a:r>
                      <a:r>
                        <a:rPr lang="en-ID" sz="1200" dirty="0" err="1"/>
                        <a:t>kirim</a:t>
                      </a:r>
                      <a:r>
                        <a:rPr lang="en-ID" sz="1200" dirty="0"/>
                        <a:t>; A/B bundle vs </a:t>
                      </a:r>
                      <a:r>
                        <a:rPr lang="en-ID" sz="1200" dirty="0" err="1"/>
                        <a:t>diskon</a:t>
                      </a:r>
                      <a:r>
                        <a:rPr lang="en-ID" sz="1200" dirty="0"/>
                        <a:t>; dashboard </a:t>
                      </a:r>
                      <a:r>
                        <a:rPr lang="en-ID" sz="1200" dirty="0" err="1"/>
                        <a:t>mingguan</a:t>
                      </a:r>
                      <a:r>
                        <a:rPr lang="en-ID" sz="1200" dirty="0"/>
                        <a:t>: Orders, AOV, approval/paid-rate, CR by daypart, </a:t>
                      </a:r>
                      <a:r>
                        <a:rPr lang="en-ID" sz="1200" dirty="0" err="1"/>
                        <a:t>kategori</a:t>
                      </a:r>
                      <a:r>
                        <a:rPr lang="en-ID" sz="1200" dirty="0"/>
                        <a:t> share, SLA &amp; rating; review pasca-Q4.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500401"/>
                  </a:ext>
                </a:extLst>
              </a:tr>
            </a:tbl>
          </a:graphicData>
        </a:graphic>
      </p:graphicFrame>
      <p:sp>
        <p:nvSpPr>
          <p:cNvPr id="55" name="Text 1">
            <a:extLst>
              <a:ext uri="{FF2B5EF4-FFF2-40B4-BE49-F238E27FC236}">
                <a16:creationId xmlns:a16="http://schemas.microsoft.com/office/drawing/2014/main" id="{F494527A-C521-5959-EAA4-00506AD0C143}"/>
              </a:ext>
            </a:extLst>
          </p:cNvPr>
          <p:cNvSpPr/>
          <p:nvPr/>
        </p:nvSpPr>
        <p:spPr>
          <a:xfrm>
            <a:off x="304800" y="165900"/>
            <a:ext cx="13144976" cy="137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just">
              <a:lnSpc>
                <a:spcPts val="4850"/>
              </a:lnSpc>
            </a:pPr>
            <a:r>
              <a:rPr lang="en-US" sz="36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CONCLUSIONS / RECOMMENDATIONS / ACTION PLAN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F1AC3B7-CF39-09DF-59D0-2999D8BE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A72C-BCCF-A141-8EAF-C80FE0C9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B08F63B-9CF5-3E91-1355-4F59359C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6A48239-D5D5-5CF5-4DD4-06A252813998}"/>
              </a:ext>
            </a:extLst>
          </p:cNvPr>
          <p:cNvSpPr/>
          <p:nvPr/>
        </p:nvSpPr>
        <p:spPr>
          <a:xfrm>
            <a:off x="6324123" y="2239704"/>
            <a:ext cx="7468553" cy="1943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81D5B-B2EA-CC9D-73ED-B29F567B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F469539D-C8E3-48CC-F443-B80092A7B6AA}"/>
              </a:ext>
            </a:extLst>
          </p:cNvPr>
          <p:cNvSpPr/>
          <p:nvPr/>
        </p:nvSpPr>
        <p:spPr>
          <a:xfrm flipV="1">
            <a:off x="6335011" y="6099495"/>
            <a:ext cx="3037590" cy="0"/>
          </a:xfrm>
          <a:prstGeom prst="line">
            <a:avLst/>
          </a:prstGeom>
          <a:ln w="19050" cap="flat">
            <a:solidFill>
              <a:srgbClr val="02D1B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BED13-3503-3012-569D-D5F674C4BC13}"/>
              </a:ext>
            </a:extLst>
          </p:cNvPr>
          <p:cNvSpPr txBox="1">
            <a:spLocks/>
          </p:cNvSpPr>
          <p:nvPr/>
        </p:nvSpPr>
        <p:spPr>
          <a:xfrm>
            <a:off x="6324123" y="4194587"/>
            <a:ext cx="7468553" cy="2329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2000" dirty="0" err="1">
                <a:solidFill>
                  <a:schemeClr val="bg1"/>
                </a:solidFill>
              </a:rPr>
              <a:t>Presentasi</a:t>
            </a:r>
            <a:r>
              <a:rPr lang="en-ID" sz="2000" dirty="0">
                <a:solidFill>
                  <a:schemeClr val="bg1"/>
                </a:solidFill>
              </a:rPr>
              <a:t> oleh: Ichsan Saputra</a:t>
            </a:r>
          </a:p>
          <a:p>
            <a:pPr marL="0" indent="0">
              <a:buNone/>
            </a:pPr>
            <a:r>
              <a:rPr lang="en-ID" sz="2000" dirty="0">
                <a:solidFill>
                  <a:schemeClr val="bg1"/>
                </a:solidFill>
              </a:rPr>
              <a:t>Email: </a:t>
            </a:r>
            <a:r>
              <a:rPr lang="en-ID" sz="2000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Ichsan.saputra007@gmail.com</a:t>
            </a:r>
            <a:endParaRPr lang="en-ID" sz="20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D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diskusi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lanjut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atau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akses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</a:t>
            </a:r>
            <a:r>
              <a:rPr lang="en-ID" sz="2000" dirty="0">
                <a:solidFill>
                  <a:schemeClr val="bg1"/>
                </a:solidFill>
              </a:rPr>
              <a:t> notebook </a:t>
            </a:r>
            <a:r>
              <a:rPr lang="en-ID" sz="2000" dirty="0" err="1">
                <a:solidFill>
                  <a:schemeClr val="bg1"/>
                </a:solidFill>
              </a:rPr>
              <a:t>analisis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silakan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hubungi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saya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134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66231" b="65709"/>
          <a:stretch>
            <a:fillRect/>
          </a:stretch>
        </p:blipFill>
        <p:spPr>
          <a:xfrm>
            <a:off x="11091134" y="16987"/>
            <a:ext cx="3539266" cy="82639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6855" y="764873"/>
            <a:ext cx="10159246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8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BACKGROUND: OLIST PLATFORM</a:t>
            </a:r>
          </a:p>
        </p:txBody>
      </p:sp>
      <p:sp>
        <p:nvSpPr>
          <p:cNvPr id="4" name="Text 1"/>
          <p:cNvSpPr/>
          <p:nvPr/>
        </p:nvSpPr>
        <p:spPr>
          <a:xfrm>
            <a:off x="956855" y="1768434"/>
            <a:ext cx="9906763" cy="108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adalah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platform e-commerce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terkemuka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Brasil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yang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menghubungkan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usaha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kecil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dan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menengah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dengan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negeri.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Bertindak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sebagai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fasilitator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pasar,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Olist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menangani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proses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penjualan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termasuk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410608" y="3298266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55081" y="3355773"/>
            <a:ext cx="252638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Merchant Integration</a:t>
            </a:r>
          </a:p>
        </p:txBody>
      </p:sp>
      <p:sp>
        <p:nvSpPr>
          <p:cNvPr id="7" name="Text 4"/>
          <p:cNvSpPr/>
          <p:nvPr/>
        </p:nvSpPr>
        <p:spPr>
          <a:xfrm>
            <a:off x="1955080" y="3808786"/>
            <a:ext cx="3155513" cy="100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Menghubungkan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ribuan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UMKM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pasar digital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Brasil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320025" y="3354994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24493" y="3355773"/>
            <a:ext cx="3155513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End-to-End Sales Management</a:t>
            </a:r>
          </a:p>
        </p:txBody>
      </p:sp>
      <p:sp>
        <p:nvSpPr>
          <p:cNvPr id="10" name="Text 7"/>
          <p:cNvSpPr/>
          <p:nvPr/>
        </p:nvSpPr>
        <p:spPr>
          <a:xfrm>
            <a:off x="5924493" y="3872534"/>
            <a:ext cx="3155513" cy="88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Menangani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daftar,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transaksi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pengiriman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dan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layanan</a:t>
            </a:r>
            <a:r>
              <a:rPr lang="en-US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410607" y="5175648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D" sz="28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55080" y="5246803"/>
            <a:ext cx="21953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 Ecosystem</a:t>
            </a:r>
          </a:p>
        </p:txBody>
      </p:sp>
      <p:sp>
        <p:nvSpPr>
          <p:cNvPr id="13" name="Text 10"/>
          <p:cNvSpPr/>
          <p:nvPr/>
        </p:nvSpPr>
        <p:spPr>
          <a:xfrm>
            <a:off x="1955080" y="5660783"/>
            <a:ext cx="9161021" cy="80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Mengumpulkan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dan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mengelola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feedback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pelanggan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seluruh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>
              <a:lnSpc>
                <a:spcPts val="2100"/>
              </a:lnSpc>
            </a:pP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kategori</a:t>
            </a:r>
            <a:r>
              <a:rPr lang="en-US" dirty="0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produk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E842F7-7113-D192-115E-D4BB483C21D8}"/>
              </a:ext>
            </a:extLst>
          </p:cNvPr>
          <p:cNvSpPr/>
          <p:nvPr/>
        </p:nvSpPr>
        <p:spPr>
          <a:xfrm>
            <a:off x="11091134" y="0"/>
            <a:ext cx="3539266" cy="8212613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FD4CDB-7452-BDCC-7667-EE0F3818B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204716"/>
            <a:ext cx="10032172" cy="113752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8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OBJECTIVES &amp; DATASET</a:t>
            </a:r>
          </a:p>
        </p:txBody>
      </p:sp>
      <p:sp>
        <p:nvSpPr>
          <p:cNvPr id="3" name="Text 1"/>
          <p:cNvSpPr/>
          <p:nvPr/>
        </p:nvSpPr>
        <p:spPr>
          <a:xfrm>
            <a:off x="710208" y="1475615"/>
            <a:ext cx="2388751" cy="19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Objectives</a:t>
            </a:r>
            <a:endParaRPr lang="en-US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10208" y="1801846"/>
            <a:ext cx="6482477" cy="1137529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 sz="2000"/>
          </a:p>
        </p:txBody>
      </p:sp>
      <p:sp>
        <p:nvSpPr>
          <p:cNvPr id="5" name="Shape 3"/>
          <p:cNvSpPr/>
          <p:nvPr/>
        </p:nvSpPr>
        <p:spPr>
          <a:xfrm>
            <a:off x="710207" y="1801846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 sz="2000"/>
          </a:p>
        </p:txBody>
      </p:sp>
      <p:sp>
        <p:nvSpPr>
          <p:cNvPr id="6" name="Text 4"/>
          <p:cNvSpPr/>
          <p:nvPr/>
        </p:nvSpPr>
        <p:spPr>
          <a:xfrm>
            <a:off x="868799" y="2013003"/>
            <a:ext cx="2230160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Behavior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68799" y="2323261"/>
            <a:ext cx="6323886" cy="5235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Memahami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pembelian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preferensi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tingkat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kepuasan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</a:t>
            </a:r>
          </a:p>
          <a:p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seluruh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platform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10208" y="3229806"/>
            <a:ext cx="6482477" cy="1117824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9" name="Shape 7"/>
          <p:cNvSpPr/>
          <p:nvPr/>
        </p:nvSpPr>
        <p:spPr>
          <a:xfrm>
            <a:off x="710207" y="3229806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0" name="Text 8"/>
          <p:cNvSpPr/>
          <p:nvPr/>
        </p:nvSpPr>
        <p:spPr>
          <a:xfrm>
            <a:off x="868798" y="3357917"/>
            <a:ext cx="4148801" cy="40237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Trend Identification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23080" y="3875065"/>
            <a:ext cx="6195774" cy="29506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Menganalisis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temporal,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kinerja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metode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10208" y="4666901"/>
            <a:ext cx="6482478" cy="1117824"/>
          </a:xfrm>
          <a:prstGeom prst="roundRect">
            <a:avLst>
              <a:gd name="adj" fmla="val 2366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3" name="Shape 11"/>
          <p:cNvSpPr/>
          <p:nvPr/>
        </p:nvSpPr>
        <p:spPr>
          <a:xfrm>
            <a:off x="710207" y="4666901"/>
            <a:ext cx="45719" cy="1137529"/>
          </a:xfrm>
          <a:prstGeom prst="roundRect">
            <a:avLst>
              <a:gd name="adj" fmla="val 5558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4" name="Text 12"/>
          <p:cNvSpPr/>
          <p:nvPr/>
        </p:nvSpPr>
        <p:spPr>
          <a:xfrm>
            <a:off x="868798" y="4835201"/>
            <a:ext cx="5117791" cy="3546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Recommendations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68798" y="5267261"/>
            <a:ext cx="6195774" cy="42721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Mengembangkan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wawasan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bisnis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dapat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ditindaklanjuti</a:t>
            </a:r>
            <a:endParaRPr lang="en-US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meningkatkan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kinerja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platform dan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kepuasan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8306738" y="1410528"/>
            <a:ext cx="3471282" cy="33256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 Components</a:t>
            </a:r>
            <a:endParaRPr lang="en-US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94968" y="6185220"/>
            <a:ext cx="6482477" cy="1137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just"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Basis data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komprehensif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mencakup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tabel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saling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berhubungan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item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penjual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yang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memungkinkan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analisis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multidimensi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keseluruhan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ekosistem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penjualan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22" name="image1.png">
            <a:extLst>
              <a:ext uri="{FF2B5EF4-FFF2-40B4-BE49-F238E27FC236}">
                <a16:creationId xmlns:a16="http://schemas.microsoft.com/office/drawing/2014/main" id="{42FDC035-D08A-5E4B-9F30-11330C54E3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293091" y="4347630"/>
            <a:ext cx="5936749" cy="3527128"/>
          </a:xfrm>
          <a:prstGeom prst="rect">
            <a:avLst/>
          </a:prstGeom>
          <a:ln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6125E7-29E5-1804-BDAC-E62A76F98C16}"/>
              </a:ext>
            </a:extLst>
          </p:cNvPr>
          <p:cNvSpPr/>
          <p:nvPr/>
        </p:nvSpPr>
        <p:spPr>
          <a:xfrm>
            <a:off x="8293092" y="1801847"/>
            <a:ext cx="5936749" cy="23129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Customers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Orders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Order items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Product Categories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Products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Sellers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Payments</a:t>
            </a:r>
          </a:p>
          <a:p>
            <a:pPr marL="906780" lvl="1" indent="-45339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Reviews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C88F86-0E9A-2690-B499-024D79F9DEDF}"/>
              </a:ext>
            </a:extLst>
          </p:cNvPr>
          <p:cNvSpPr txBox="1"/>
          <p:nvPr/>
        </p:nvSpPr>
        <p:spPr>
          <a:xfrm>
            <a:off x="8113582" y="4295801"/>
            <a:ext cx="2172056" cy="27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ID" sz="900" b="1" i="1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Source: Data Framework </a:t>
            </a:r>
            <a:r>
              <a:rPr lang="en-ID" sz="900" b="1" i="1" u="none" strike="noStrike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OLIST Dataset</a:t>
            </a:r>
            <a:endParaRPr lang="en-ID" sz="900" b="1" i="1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FE4C80-703F-521E-F2FA-9B466CCFBFB3}"/>
              </a:ext>
            </a:extLst>
          </p:cNvPr>
          <p:cNvSpPr/>
          <p:nvPr/>
        </p:nvSpPr>
        <p:spPr>
          <a:xfrm>
            <a:off x="8283083" y="4347630"/>
            <a:ext cx="5923103" cy="3527128"/>
          </a:xfrm>
          <a:prstGeom prst="rect">
            <a:avLst/>
          </a:prstGeom>
          <a:solidFill>
            <a:schemeClr val="tx2">
              <a:lumMod val="75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3390" lvl="1" algn="just">
              <a:spcBef>
                <a:spcPct val="0"/>
              </a:spcBef>
            </a:pPr>
            <a:endParaRPr lang="en-US" dirty="0">
              <a:solidFill>
                <a:srgbClr val="FFFFFF"/>
              </a:solidFill>
              <a:ea typeface="Poppins"/>
              <a:cs typeface="Poppins"/>
              <a:sym typeface="Poppin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767412-8335-710C-3619-19E93B659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5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25948"/>
            <a:ext cx="9181148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PREPARATION METHODOLOGY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6523"/>
            <a:ext cx="6477476" cy="712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5722" y="4506635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015722" y="4875133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Olist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diakses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melalui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database SQLite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foo.db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transaksi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e-commerce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lengkap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16523"/>
            <a:ext cx="6477476" cy="712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3198" y="4506635"/>
            <a:ext cx="209454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493198" y="4875133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Format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tanggal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dan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dinormalisasi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nama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distandarisasi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rasio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dihitung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ulasan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teks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22727"/>
            <a:ext cx="6477476" cy="712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5722" y="6512838"/>
            <a:ext cx="250733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015722" y="6881336"/>
            <a:ext cx="6121479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Dibuat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nama_hari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waktu_hari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terjemahan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bahasa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Inggris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dan rata-rata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pergerakan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(MA7)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622727"/>
            <a:ext cx="6477476" cy="7121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3198" y="6512838"/>
            <a:ext cx="21672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Value Calculation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493198" y="6881336"/>
            <a:ext cx="61214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Nilai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ditentukan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sebagai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jumlah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harga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ditambah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biaya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pengiriman</a:t>
            </a:r>
            <a:endParaRPr lang="en-US" sz="14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0870C-75A2-D86E-DCB1-A52178F48A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8229" y="1067337"/>
            <a:ext cx="10953942" cy="11922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6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FINDINGS AT A GLANCE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F53536-1E5F-F7D0-EFB3-75F9E463D902}"/>
              </a:ext>
            </a:extLst>
          </p:cNvPr>
          <p:cNvGrpSpPr/>
          <p:nvPr/>
        </p:nvGrpSpPr>
        <p:grpSpPr>
          <a:xfrm>
            <a:off x="749143" y="3199530"/>
            <a:ext cx="3042285" cy="2391608"/>
            <a:chOff x="459939" y="3199530"/>
            <a:chExt cx="3042285" cy="2391608"/>
          </a:xfrm>
        </p:grpSpPr>
        <p:sp>
          <p:nvSpPr>
            <p:cNvPr id="3" name="Text 1"/>
            <p:cNvSpPr/>
            <p:nvPr/>
          </p:nvSpPr>
          <p:spPr>
            <a:xfrm>
              <a:off x="459939" y="3199530"/>
              <a:ext cx="3042285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99,441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49023" y="4152387"/>
              <a:ext cx="2464118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Total Orders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459939" y="4586012"/>
              <a:ext cx="3042285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Diproses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melalui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platform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Olist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selama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periode</a:t>
              </a: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analisis</a:t>
              </a:r>
              <a:endParaRPr lang="en-US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20F276-0FE0-1385-34B0-7F7649EBC5E5}"/>
              </a:ext>
            </a:extLst>
          </p:cNvPr>
          <p:cNvGrpSpPr/>
          <p:nvPr/>
        </p:nvGrpSpPr>
        <p:grpSpPr>
          <a:xfrm>
            <a:off x="4053125" y="3199530"/>
            <a:ext cx="3042404" cy="2391608"/>
            <a:chOff x="4141827" y="3203377"/>
            <a:chExt cx="3042404" cy="2391608"/>
          </a:xfrm>
        </p:grpSpPr>
        <p:sp>
          <p:nvSpPr>
            <p:cNvPr id="6" name="Text 4"/>
            <p:cNvSpPr/>
            <p:nvPr/>
          </p:nvSpPr>
          <p:spPr>
            <a:xfrm>
              <a:off x="4141827" y="3203377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75.2%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4303038" y="4156234"/>
              <a:ext cx="2719864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Credit Card Usage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4141827" y="4589859"/>
              <a:ext cx="3042404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it-IT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Metode pembayaran utama di seluruh platform, diikuti oleh boleto sebesar 19,5%</a:t>
              </a:r>
              <a:endParaRPr lang="en-US" sz="16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C10E3-E6C1-D2B9-7073-189BF40D92B9}"/>
              </a:ext>
            </a:extLst>
          </p:cNvPr>
          <p:cNvGrpSpPr/>
          <p:nvPr/>
        </p:nvGrpSpPr>
        <p:grpSpPr>
          <a:xfrm>
            <a:off x="7446049" y="3199530"/>
            <a:ext cx="3042404" cy="2391608"/>
            <a:chOff x="7607500" y="3168388"/>
            <a:chExt cx="3042404" cy="2391608"/>
          </a:xfrm>
        </p:grpSpPr>
        <p:sp>
          <p:nvSpPr>
            <p:cNvPr id="9" name="Text 7"/>
            <p:cNvSpPr/>
            <p:nvPr/>
          </p:nvSpPr>
          <p:spPr>
            <a:xfrm>
              <a:off x="7607500" y="3168388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2018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823955" y="4121245"/>
              <a:ext cx="2609493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Most Recent Year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07500" y="4554870"/>
              <a:ext cx="3042404" cy="10051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With continued growth trends through Q1 and strong seasonal patterns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6C6B60-C404-593E-3D5A-3AB6D401339A}"/>
              </a:ext>
            </a:extLst>
          </p:cNvPr>
          <p:cNvGrpSpPr/>
          <p:nvPr/>
        </p:nvGrpSpPr>
        <p:grpSpPr>
          <a:xfrm>
            <a:off x="10750272" y="3199530"/>
            <a:ext cx="3042404" cy="2056566"/>
            <a:chOff x="10911722" y="3168388"/>
            <a:chExt cx="3042404" cy="2056566"/>
          </a:xfrm>
        </p:grpSpPr>
        <p:sp>
          <p:nvSpPr>
            <p:cNvPr id="12" name="Text 10"/>
            <p:cNvSpPr/>
            <p:nvPr/>
          </p:nvSpPr>
          <p:spPr>
            <a:xfrm>
              <a:off x="10911722" y="3168388"/>
              <a:ext cx="3042404" cy="691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00"/>
                </a:lnSpc>
                <a:buNone/>
              </a:pPr>
              <a:r>
                <a:rPr lang="en-US" sz="5400" b="1" dirty="0">
                  <a:solidFill>
                    <a:srgbClr val="CAD6DE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#1</a:t>
              </a:r>
              <a:endParaRPr lang="en-US" sz="5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200806" y="4121245"/>
              <a:ext cx="2464118" cy="3080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900" dirty="0">
                  <a:solidFill>
                    <a:srgbClr val="FFC000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Top Category</a:t>
              </a:r>
              <a:endParaRPr lang="en-US" sz="1900" dirty="0">
                <a:solidFill>
                  <a:srgbClr val="FFC000"/>
                </a:solidFill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0911722" y="4554870"/>
              <a:ext cx="3042404" cy="67008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6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Beauty &amp; Health (Beleza Saude) </a:t>
              </a:r>
              <a:r>
                <a:rPr lang="fi-FI" sz="1600" dirty="0">
                  <a:solidFill>
                    <a:srgbClr val="FFFFFF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memimpin penjualan platform pada tahun 2018</a:t>
              </a:r>
              <a:endParaRPr lang="en-US" sz="1600" dirty="0"/>
            </a:p>
          </p:txBody>
        </p:sp>
      </p:grpSp>
      <p:sp>
        <p:nvSpPr>
          <p:cNvPr id="15" name="Text 13"/>
          <p:cNvSpPr/>
          <p:nvPr/>
        </p:nvSpPr>
        <p:spPr>
          <a:xfrm>
            <a:off x="837724" y="6286462"/>
            <a:ext cx="12954952" cy="691158"/>
          </a:xfrm>
          <a:prstGeom prst="rect">
            <a:avLst/>
          </a:prstGeom>
          <a:solidFill>
            <a:schemeClr val="tx2">
              <a:lumMod val="50000"/>
            </a:schemeClr>
          </a:solidFill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Analisis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berikut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menyelidiki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lebih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dalam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metrik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untuk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mengungkap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wawasan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yang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dapat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b="1" i="1" dirty="0" err="1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ditindaklanjuti</a:t>
            </a:r>
            <a:r>
              <a:rPr lang="en-US" sz="2000" b="1" i="1" dirty="0">
                <a:solidFill>
                  <a:srgbClr val="CAD6DE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  <a:endParaRPr lang="en-US" sz="2000" b="1" i="1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FE8B82-763F-284C-D715-87075602E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7820"/>
            <a:ext cx="9721334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PAYMENT METHOD COMPOSITION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725" y="1749682"/>
            <a:ext cx="7150576" cy="515641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4" name="Text 1"/>
          <p:cNvSpPr/>
          <p:nvPr/>
        </p:nvSpPr>
        <p:spPr>
          <a:xfrm>
            <a:off x="837724" y="7094517"/>
            <a:ext cx="757880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pembayaran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101.686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teridentifikasi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dominasi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kredit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boleto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tetap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menjadi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sekunder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signifikan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528447" y="1740337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INSIGHTS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528447" y="2315170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 dirty="0"/>
          </a:p>
        </p:txBody>
      </p:sp>
      <p:sp>
        <p:nvSpPr>
          <p:cNvPr id="7" name="Text 4"/>
          <p:cNvSpPr/>
          <p:nvPr/>
        </p:nvSpPr>
        <p:spPr>
          <a:xfrm>
            <a:off x="9175075" y="2383512"/>
            <a:ext cx="327921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Credit Card Dominance</a:t>
            </a:r>
            <a:endParaRPr lang="en-US" sz="1800" b="1" dirty="0"/>
          </a:p>
        </p:txBody>
      </p:sp>
      <p:sp>
        <p:nvSpPr>
          <p:cNvPr id="8" name="Text 5"/>
          <p:cNvSpPr/>
          <p:nvPr/>
        </p:nvSpPr>
        <p:spPr>
          <a:xfrm>
            <a:off x="9175075" y="2656634"/>
            <a:ext cx="469218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75,2% (76.505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-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setiap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tingkat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persetujuan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1%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dapat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menghasilkan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760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sv-SE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sv-SE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tambahan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8528447" y="3909417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 dirty="0"/>
          </a:p>
        </p:txBody>
      </p:sp>
      <p:sp>
        <p:nvSpPr>
          <p:cNvPr id="10" name="Text 7"/>
          <p:cNvSpPr/>
          <p:nvPr/>
        </p:nvSpPr>
        <p:spPr>
          <a:xfrm>
            <a:off x="9175075" y="3977759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Boleto Impact</a:t>
            </a:r>
            <a:endParaRPr lang="en-US" sz="1800" b="1" dirty="0"/>
          </a:p>
        </p:txBody>
      </p:sp>
      <p:sp>
        <p:nvSpPr>
          <p:cNvPr id="11" name="Text 8"/>
          <p:cNvSpPr/>
          <p:nvPr/>
        </p:nvSpPr>
        <p:spPr>
          <a:xfrm>
            <a:off x="9175075" y="4270296"/>
            <a:ext cx="4692188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19,5% (19.784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risiko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pembatalan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tinggi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tarif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berbayar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10%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sama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sebesar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1,9%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8528447" y="5821918"/>
            <a:ext cx="447675" cy="44767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ID"/>
          </a:p>
        </p:txBody>
      </p:sp>
      <p:sp>
        <p:nvSpPr>
          <p:cNvPr id="13" name="Text 10"/>
          <p:cNvSpPr/>
          <p:nvPr/>
        </p:nvSpPr>
        <p:spPr>
          <a:xfrm>
            <a:off x="9175075" y="5890260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Minor Methods</a:t>
            </a:r>
            <a:endParaRPr lang="en-US" sz="1800" b="1" dirty="0"/>
          </a:p>
        </p:txBody>
      </p:sp>
      <p:sp>
        <p:nvSpPr>
          <p:cNvPr id="14" name="Text 11"/>
          <p:cNvSpPr/>
          <p:nvPr/>
        </p:nvSpPr>
        <p:spPr>
          <a:xfrm>
            <a:off x="9175076" y="6269593"/>
            <a:ext cx="469218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00"/>
              </a:lnSpc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Voucher (3,8%) dan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kartu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debit (1,5%)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melayani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segmen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khusus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efektif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5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ditargetkan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7241AB-84CA-C025-A568-893FA34AE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57200"/>
            <a:ext cx="7730728" cy="76652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ORDER PERFORMANCE OVER TIME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3" y="1636038"/>
            <a:ext cx="6452433" cy="277086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23870"/>
            <a:ext cx="6452432" cy="2913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</p:pic>
      <p:sp>
        <p:nvSpPr>
          <p:cNvPr id="5" name="Text 1"/>
          <p:cNvSpPr/>
          <p:nvPr/>
        </p:nvSpPr>
        <p:spPr>
          <a:xfrm>
            <a:off x="7730292" y="1616393"/>
            <a:ext cx="226528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TREND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730292" y="2070259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7" name="Text 3"/>
          <p:cNvSpPr/>
          <p:nvPr/>
        </p:nvSpPr>
        <p:spPr>
          <a:xfrm>
            <a:off x="7910195" y="2250162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Daily Baseline</a:t>
            </a:r>
            <a:endParaRPr lang="en-US" b="1" dirty="0"/>
          </a:p>
        </p:txBody>
      </p:sp>
      <p:sp>
        <p:nvSpPr>
          <p:cNvPr id="8" name="Text 4"/>
          <p:cNvSpPr/>
          <p:nvPr/>
        </p:nvSpPr>
        <p:spPr>
          <a:xfrm>
            <a:off x="7910195" y="2638187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stabil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sepanjang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2017-2018,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200-350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730292" y="3477578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0" name="Text 6"/>
          <p:cNvSpPr/>
          <p:nvPr/>
        </p:nvSpPr>
        <p:spPr>
          <a:xfrm>
            <a:off x="7910195" y="3657481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Peak Periods</a:t>
            </a:r>
            <a:endParaRPr lang="en-US" b="1" dirty="0"/>
          </a:p>
        </p:txBody>
      </p:sp>
      <p:sp>
        <p:nvSpPr>
          <p:cNvPr id="11" name="Text 7"/>
          <p:cNvSpPr/>
          <p:nvPr/>
        </p:nvSpPr>
        <p:spPr>
          <a:xfrm>
            <a:off x="7910195" y="4045506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Lonjakan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ekstrem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akhir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November 2017 (Black Friday/Cyber ​​Week),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sebelum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kembali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garis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tren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730292" y="4884896"/>
            <a:ext cx="6285905" cy="1250275"/>
          </a:xfrm>
          <a:prstGeom prst="roundRect">
            <a:avLst>
              <a:gd name="adj" fmla="val 1885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 9"/>
          <p:cNvSpPr/>
          <p:nvPr/>
        </p:nvSpPr>
        <p:spPr>
          <a:xfrm>
            <a:off x="7910195" y="5064800"/>
            <a:ext cx="193452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Monthly Patterns</a:t>
            </a:r>
            <a:endParaRPr lang="en-US" b="1" dirty="0"/>
          </a:p>
        </p:txBody>
      </p:sp>
      <p:sp>
        <p:nvSpPr>
          <p:cNvPr id="14" name="Text 10"/>
          <p:cNvSpPr/>
          <p:nvPr/>
        </p:nvSpPr>
        <p:spPr>
          <a:xfrm>
            <a:off x="7910195" y="5452824"/>
            <a:ext cx="5926098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Pertumbuhan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mencapai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puncaknya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Q4 2017-Q1 2018 (7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/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bulan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Q4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jelas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730292" y="6292215"/>
            <a:ext cx="6285905" cy="1149985"/>
          </a:xfrm>
          <a:prstGeom prst="roundRect">
            <a:avLst>
              <a:gd name="adj" fmla="val 235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 12"/>
          <p:cNvSpPr/>
          <p:nvPr/>
        </p:nvSpPr>
        <p:spPr>
          <a:xfrm>
            <a:off x="7910195" y="6472118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Note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910195" y="6860143"/>
            <a:ext cx="592609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Sharp decline at far right likely represents partial month data, not actual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performance drop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7011B1-CDEF-7AAD-75BA-6B3A4FB1C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575072"/>
            <a:ext cx="9817656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DAILY &amp; HOURLY DEMAND PATTERNS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461" y="1621274"/>
            <a:ext cx="8263057" cy="55230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5462" y="7238643"/>
            <a:ext cx="826305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Heatmap visualization reveals clear patterns in order activity across weekdays and time blocks, with distinct "hot zones" for targeted marketing efforts.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64767" y="1597700"/>
            <a:ext cx="277689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TIMING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564767" y="2140863"/>
            <a:ext cx="4237673" cy="1742361"/>
          </a:xfrm>
          <a:prstGeom prst="roundRect">
            <a:avLst>
              <a:gd name="adj" fmla="val 161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Text 4"/>
          <p:cNvSpPr/>
          <p:nvPr/>
        </p:nvSpPr>
        <p:spPr>
          <a:xfrm>
            <a:off x="9752648" y="2328743"/>
            <a:ext cx="280225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Weekday Afternoons</a:t>
            </a:r>
            <a:endParaRPr lang="en-US" b="1" dirty="0"/>
          </a:p>
        </p:txBody>
      </p:sp>
      <p:sp>
        <p:nvSpPr>
          <p:cNvPr id="8" name="Text 5"/>
          <p:cNvSpPr/>
          <p:nvPr/>
        </p:nvSpPr>
        <p:spPr>
          <a:xfrm>
            <a:off x="9752648" y="2793087"/>
            <a:ext cx="386191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terjadi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Senin-Selasa sore (6,2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diikuti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oleh Rabu (6,0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9564767" y="4071104"/>
            <a:ext cx="4237673" cy="1441609"/>
          </a:xfrm>
          <a:prstGeom prst="roundRect">
            <a:avLst>
              <a:gd name="adj" fmla="val 19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0" name="Text 7"/>
          <p:cNvSpPr/>
          <p:nvPr/>
        </p:nvSpPr>
        <p:spPr>
          <a:xfrm>
            <a:off x="9752648" y="4258985"/>
            <a:ext cx="221158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Evening Activity</a:t>
            </a:r>
            <a:endParaRPr lang="en-US" b="1" dirty="0"/>
          </a:p>
        </p:txBody>
      </p:sp>
      <p:sp>
        <p:nvSpPr>
          <p:cNvPr id="11" name="Text 8"/>
          <p:cNvSpPr/>
          <p:nvPr/>
        </p:nvSpPr>
        <p:spPr>
          <a:xfrm>
            <a:off x="9752648" y="4558228"/>
            <a:ext cx="3861911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Malam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mempertahankan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kuat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(3,0 - 4,0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), ideal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untuk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checkout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9564767" y="5700593"/>
            <a:ext cx="4237673" cy="1742361"/>
          </a:xfrm>
          <a:prstGeom prst="roundRect">
            <a:avLst>
              <a:gd name="adj" fmla="val 161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3" name="Text 10"/>
          <p:cNvSpPr/>
          <p:nvPr/>
        </p:nvSpPr>
        <p:spPr>
          <a:xfrm>
            <a:off x="9752648" y="5888474"/>
            <a:ext cx="246042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Weekend Patterns</a:t>
            </a:r>
            <a:endParaRPr lang="en-US" b="1" dirty="0"/>
          </a:p>
        </p:txBody>
      </p:sp>
      <p:sp>
        <p:nvSpPr>
          <p:cNvPr id="14" name="Text 11"/>
          <p:cNvSpPr/>
          <p:nvPr/>
        </p:nvSpPr>
        <p:spPr>
          <a:xfrm>
            <a:off x="9752648" y="6213118"/>
            <a:ext cx="3861911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Sabtu-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Minggu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volume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lebih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rendah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secara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semua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waktu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dibandingkan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kerja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7C6D8F-F37E-DDBA-5D02-5CA0EB57D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82600"/>
            <a:ext cx="8371165" cy="65420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 CATEGORY PERFORMANCE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723" y="1313756"/>
            <a:ext cx="6291979" cy="345126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887674"/>
            <a:ext cx="6291978" cy="313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4392" y="1529477"/>
            <a:ext cx="281404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A988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CATEGORY INSIGHTS</a:t>
            </a:r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514392" y="1983343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7" name="Text 3"/>
          <p:cNvSpPr/>
          <p:nvPr/>
        </p:nvSpPr>
        <p:spPr>
          <a:xfrm>
            <a:off x="7710726" y="2312789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299728" y="2140387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Beauty &amp; Health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(Beleza Saude)</a:t>
            </a:r>
            <a:endParaRPr lang="en-US" b="1" i="1" dirty="0"/>
          </a:p>
        </p:txBody>
      </p:sp>
      <p:sp>
        <p:nvSpPr>
          <p:cNvPr id="9" name="Text 5"/>
          <p:cNvSpPr/>
          <p:nvPr/>
        </p:nvSpPr>
        <p:spPr>
          <a:xfrm>
            <a:off x="8299728" y="2414111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Pemimpin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pasar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5,4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pada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tahun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2018,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yang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konsisten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514392" y="3093720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1" name="Text 7"/>
          <p:cNvSpPr/>
          <p:nvPr/>
        </p:nvSpPr>
        <p:spPr>
          <a:xfrm>
            <a:off x="7710726" y="3423166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299728" y="3250763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 &amp; Bath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(Cama Mesa 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Banho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)</a:t>
            </a:r>
            <a:endParaRPr lang="en-US" b="1" i="1" dirty="0"/>
          </a:p>
        </p:txBody>
      </p:sp>
      <p:sp>
        <p:nvSpPr>
          <p:cNvPr id="13" name="Text 9"/>
          <p:cNvSpPr/>
          <p:nvPr/>
        </p:nvSpPr>
        <p:spPr>
          <a:xfrm>
            <a:off x="8299728" y="3575288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second position with ~4.9K orders (Cama Mesa Banho)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514392" y="4204097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5" name="Text 11"/>
          <p:cNvSpPr/>
          <p:nvPr/>
        </p:nvSpPr>
        <p:spPr>
          <a:xfrm>
            <a:off x="7710726" y="4533543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299728" y="4361140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Sports &amp; Leisure (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Esporte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Lazer)</a:t>
            </a:r>
            <a:endParaRPr lang="en-US" b="1" i="1" dirty="0"/>
          </a:p>
        </p:txBody>
      </p:sp>
      <p:sp>
        <p:nvSpPr>
          <p:cNvPr id="17" name="Text 13"/>
          <p:cNvSpPr/>
          <p:nvPr/>
        </p:nvSpPr>
        <p:spPr>
          <a:xfrm>
            <a:off x="8299728" y="4749165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Berkinerja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solid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4,1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Esporte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Lazer)</a:t>
            </a:r>
            <a:endParaRPr lang="en-US" sz="1400" dirty="0"/>
          </a:p>
        </p:txBody>
      </p:sp>
      <p:sp>
        <p:nvSpPr>
          <p:cNvPr id="18" name="Shape 14"/>
          <p:cNvSpPr/>
          <p:nvPr/>
        </p:nvSpPr>
        <p:spPr>
          <a:xfrm>
            <a:off x="7514392" y="5314474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19" name="Text 15"/>
          <p:cNvSpPr/>
          <p:nvPr/>
        </p:nvSpPr>
        <p:spPr>
          <a:xfrm>
            <a:off x="7710726" y="5643920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8299728" y="5471517"/>
            <a:ext cx="252091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Computer Accessories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(Informatica Acc)</a:t>
            </a:r>
            <a:endParaRPr lang="en-US" b="1" i="1" dirty="0"/>
          </a:p>
        </p:txBody>
      </p:sp>
      <p:sp>
        <p:nvSpPr>
          <p:cNvPr id="21" name="Text 17"/>
          <p:cNvSpPr/>
          <p:nvPr/>
        </p:nvSpPr>
        <p:spPr>
          <a:xfrm>
            <a:off x="8299728" y="5834142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Kekuatan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kategori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teknologi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4,05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7514392" y="6424851"/>
            <a:ext cx="628293" cy="953333"/>
          </a:xfrm>
          <a:prstGeom prst="roundRect">
            <a:avLst>
              <a:gd name="adj" fmla="val 36004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23" name="Text 19"/>
          <p:cNvSpPr/>
          <p:nvPr/>
        </p:nvSpPr>
        <p:spPr>
          <a:xfrm>
            <a:off x="7710726" y="6754297"/>
            <a:ext cx="23562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4" name="Text 20"/>
          <p:cNvSpPr/>
          <p:nvPr/>
        </p:nvSpPr>
        <p:spPr>
          <a:xfrm>
            <a:off x="8299728" y="6581894"/>
            <a:ext cx="184808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Watches &amp; Gifts 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Relogios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b="1" i="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Presentes</a:t>
            </a:r>
            <a:r>
              <a:rPr lang="en-US" b="1" i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)</a:t>
            </a:r>
            <a:endParaRPr lang="en-US" b="1" i="1" dirty="0"/>
          </a:p>
        </p:txBody>
      </p:sp>
      <p:sp>
        <p:nvSpPr>
          <p:cNvPr id="25" name="Text 21"/>
          <p:cNvSpPr/>
          <p:nvPr/>
        </p:nvSpPr>
        <p:spPr>
          <a:xfrm>
            <a:off x="8299728" y="6969919"/>
            <a:ext cx="550056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Posisi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kelima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dengan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3,5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ribu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pesanan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menunjukkan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puncak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musiman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Q4</a:t>
            </a:r>
            <a:endParaRPr lang="en-U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18D4D1-1D38-D677-DEFC-B212604C7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458" y="-235828"/>
            <a:ext cx="1678437" cy="1386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1917</Words>
  <Application>Microsoft Office PowerPoint</Application>
  <PresentationFormat>Custom</PresentationFormat>
  <Paragraphs>227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Cabin</vt:lpstr>
      <vt:lpstr>Arial</vt:lpstr>
      <vt:lpstr>Poppins Light</vt:lpstr>
      <vt:lpstr>Wingdings</vt:lpstr>
      <vt:lpstr>ADLaM Display</vt:lpstr>
      <vt:lpstr>Unbounded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Ichsan Saputra</cp:lastModifiedBy>
  <cp:revision>7</cp:revision>
  <dcterms:created xsi:type="dcterms:W3CDTF">2025-08-24T16:10:33Z</dcterms:created>
  <dcterms:modified xsi:type="dcterms:W3CDTF">2025-08-25T06:10:00Z</dcterms:modified>
</cp:coreProperties>
</file>